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7" r:id="rId2"/>
    <p:sldMasterId id="2147483661" r:id="rId3"/>
  </p:sldMasterIdLst>
  <p:notesMasterIdLst>
    <p:notesMasterId r:id="rId46"/>
  </p:notesMasterIdLst>
  <p:sldIdLst>
    <p:sldId id="263" r:id="rId4"/>
    <p:sldId id="414" r:id="rId5"/>
    <p:sldId id="482" r:id="rId6"/>
    <p:sldId id="483" r:id="rId7"/>
    <p:sldId id="437" r:id="rId8"/>
    <p:sldId id="439" r:id="rId9"/>
    <p:sldId id="440" r:id="rId10"/>
    <p:sldId id="441" r:id="rId11"/>
    <p:sldId id="442" r:id="rId12"/>
    <p:sldId id="444" r:id="rId13"/>
    <p:sldId id="446" r:id="rId14"/>
    <p:sldId id="447" r:id="rId15"/>
    <p:sldId id="448" r:id="rId16"/>
    <p:sldId id="445" r:id="rId17"/>
    <p:sldId id="478" r:id="rId18"/>
    <p:sldId id="422" r:id="rId19"/>
    <p:sldId id="484" r:id="rId20"/>
    <p:sldId id="463" r:id="rId21"/>
    <p:sldId id="485" r:id="rId22"/>
    <p:sldId id="486" r:id="rId23"/>
    <p:sldId id="451" r:id="rId24"/>
    <p:sldId id="487" r:id="rId25"/>
    <p:sldId id="488" r:id="rId26"/>
    <p:sldId id="489" r:id="rId27"/>
    <p:sldId id="490" r:id="rId28"/>
    <p:sldId id="491" r:id="rId29"/>
    <p:sldId id="492" r:id="rId30"/>
    <p:sldId id="449" r:id="rId31"/>
    <p:sldId id="450" r:id="rId32"/>
    <p:sldId id="459" r:id="rId33"/>
    <p:sldId id="460" r:id="rId34"/>
    <p:sldId id="454" r:id="rId35"/>
    <p:sldId id="455" r:id="rId36"/>
    <p:sldId id="494" r:id="rId37"/>
    <p:sldId id="495" r:id="rId38"/>
    <p:sldId id="496" r:id="rId39"/>
    <p:sldId id="493" r:id="rId40"/>
    <p:sldId id="464" r:id="rId41"/>
    <p:sldId id="465" r:id="rId42"/>
    <p:sldId id="461" r:id="rId43"/>
    <p:sldId id="462" r:id="rId44"/>
    <p:sldId id="466" r:id="rId45"/>
  </p:sldIdLst>
  <p:sldSz cx="9144000" cy="6858000" type="screen4x3"/>
  <p:notesSz cx="6781800" cy="99202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66252" autoAdjust="0"/>
  </p:normalViewPr>
  <p:slideViewPr>
    <p:cSldViewPr>
      <p:cViewPr varScale="1">
        <p:scale>
          <a:sx n="124" d="100"/>
          <a:sy n="124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28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8005-550D-498C-AE8C-689A29112B82}" type="datetimeFigureOut">
              <a:rPr lang="en-GB" smtClean="0"/>
              <a:pPr/>
              <a:t>22/11/2019</a:t>
            </a:fld>
            <a:endParaRPr lang="en-GB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77863" y="4711700"/>
            <a:ext cx="5426075" cy="446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4175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9E15-9F02-47A0-B449-FDCA118929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7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9E15-9F02-47A0-B449-FDCA118929BB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67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6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4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27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7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6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2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9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8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1EF74-B609-46DE-9291-2C66D75EB7E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768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21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64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7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124744"/>
            <a:ext cx="5760640" cy="504056"/>
          </a:xfrm>
        </p:spPr>
        <p:txBody>
          <a:bodyPr anchor="b">
            <a:no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5770984" cy="44644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124744"/>
            <a:ext cx="2232248" cy="1728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2996952"/>
            <a:ext cx="2232248" cy="3240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79451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96793"/>
            <a:ext cx="9144000" cy="3284984"/>
          </a:xfrm>
          <a:prstGeom prst="rect">
            <a:avLst/>
          </a:prstGeom>
          <a:gradFill>
            <a:gsLst>
              <a:gs pos="18000">
                <a:schemeClr val="tx2">
                  <a:lumMod val="50000"/>
                  <a:alpha val="50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84000">
                <a:schemeClr val="accent1">
                  <a:lumMod val="5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8" y="5373216"/>
            <a:ext cx="4824536" cy="86536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4869160"/>
            <a:ext cx="4857799" cy="4018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1520" y="6310585"/>
            <a:ext cx="8640960" cy="358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65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22413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412776"/>
            <a:ext cx="5760640" cy="5040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5770984" cy="4104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412776"/>
            <a:ext cx="223224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3356992"/>
            <a:ext cx="2232248" cy="2880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12160" y="6419764"/>
            <a:ext cx="285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falmouth.ac.uk/games-academy</a:t>
            </a:r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279146" y="6381328"/>
            <a:ext cx="350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falmouthgamesacademy.github.com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3528" y="116632"/>
            <a:ext cx="2232248" cy="753135"/>
            <a:chOff x="107504" y="188640"/>
            <a:chExt cx="3052415" cy="102985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8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 userDrawn="1"/>
        </p:nvSpPr>
        <p:spPr>
          <a:xfrm>
            <a:off x="323528" y="980728"/>
            <a:ext cx="8496944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9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6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B05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914400" indent="-457200" algn="l" defTabSz="914400" rtl="0" eaLnBrk="1" latinLnBrk="0" hangingPunct="1">
        <a:spcBef>
          <a:spcPct val="20000"/>
        </a:spcBef>
        <a:buFont typeface="Wingdings" pitchFamily="2" charset="2"/>
        <a:buChar char="§"/>
        <a:defRPr sz="26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523391"/>
            <a:ext cx="9144000" cy="94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07504" y="188640"/>
            <a:ext cx="3052415" cy="1029851"/>
            <a:chOff x="107504" y="188640"/>
            <a:chExt cx="3052415" cy="1029851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6x44olpr3kwdkkh/obfuscated_data.csv?dl=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" TargetMode="External"/><Relationship Id="rId2" Type="http://schemas.openxmlformats.org/officeDocument/2006/relationships/hyperlink" Target="http://www.rdocumentation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rstudio.com/hc/en-us" TargetMode="External"/><Relationship Id="rId4" Type="http://schemas.openxmlformats.org/officeDocument/2006/relationships/hyperlink" Target="http://tutorials.iq.harvard.edu/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Research</a:t>
            </a:r>
            <a:br>
              <a:rPr lang="en-GB" sz="3000" dirty="0"/>
            </a:br>
            <a:r>
              <a:rPr lang="en-GB" sz="3000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COMP320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Statistical Data Analysis I</a:t>
            </a:r>
          </a:p>
        </p:txBody>
      </p:sp>
    </p:spTree>
    <p:extLst>
      <p:ext uri="{BB962C8B-B14F-4D97-AF65-F5344CB8AC3E}">
        <p14:creationId xmlns:p14="http://schemas.microsoft.com/office/powerpoint/2010/main" val="192130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What is your question?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 dirty="0"/>
              <a:t>Remember, when conducting research it is important to be clear about the questions you are trying to answer…i</a:t>
            </a:r>
            <a:r>
              <a:rPr lang="en-GB" sz="1600" dirty="0"/>
              <a:t>deally before you begin data collection</a:t>
            </a:r>
          </a:p>
          <a:p>
            <a:pPr>
              <a:lnSpc>
                <a:spcPct val="80000"/>
              </a:lnSpc>
            </a:pPr>
            <a:endParaRPr lang="en-GB" sz="1600" dirty="0"/>
          </a:p>
          <a:p>
            <a:pPr>
              <a:lnSpc>
                <a:spcPct val="80000"/>
              </a:lnSpc>
            </a:pPr>
            <a:r>
              <a:rPr lang="en-GB" sz="1800" dirty="0"/>
              <a:t>The questions...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Does an increase in </a:t>
            </a:r>
            <a:r>
              <a:rPr lang="en-GB" sz="1600" b="1" i="1" dirty="0"/>
              <a:t>in-game prompts </a:t>
            </a:r>
            <a:r>
              <a:rPr lang="en-GB" sz="1600" i="1" dirty="0"/>
              <a:t>correspond to an increased number of </a:t>
            </a:r>
            <a:r>
              <a:rPr lang="en-GB" sz="1600" b="1" i="1" dirty="0"/>
              <a:t>in-game micro transactions</a:t>
            </a:r>
            <a:r>
              <a:rPr lang="en-GB" sz="1600" i="1" dirty="0"/>
              <a:t>?</a:t>
            </a:r>
          </a:p>
          <a:p>
            <a:pPr lvl="2"/>
            <a:r>
              <a:rPr lang="en-GB" sz="1600" i="1" dirty="0"/>
              <a:t>Is there a relationship between employees’ </a:t>
            </a:r>
            <a:r>
              <a:rPr lang="en-GB" sz="1600" b="1" i="1" dirty="0"/>
              <a:t>levels of stress </a:t>
            </a:r>
            <a:r>
              <a:rPr lang="en-GB" sz="1600" i="1" dirty="0"/>
              <a:t>and </a:t>
            </a:r>
            <a:r>
              <a:rPr lang="en-GB" sz="1600" b="1" i="1" dirty="0"/>
              <a:t>talent retention</a:t>
            </a:r>
            <a:r>
              <a:rPr lang="en-GB" sz="1600" i="1" dirty="0"/>
              <a:t>?</a:t>
            </a:r>
          </a:p>
          <a:p>
            <a:pPr lvl="2"/>
            <a:endParaRPr lang="en-GB" sz="1600" i="1" dirty="0"/>
          </a:p>
          <a:p>
            <a:pPr>
              <a:lnSpc>
                <a:spcPct val="80000"/>
              </a:lnSpc>
            </a:pPr>
            <a:r>
              <a:rPr lang="en-GB" sz="1800" dirty="0"/>
              <a:t>...require quite different statistical tests to questions like:</a:t>
            </a:r>
          </a:p>
          <a:p>
            <a:pPr>
              <a:lnSpc>
                <a:spcPct val="80000"/>
              </a:lnSpc>
            </a:pPr>
            <a:endParaRPr lang="en-GB" sz="1800" dirty="0"/>
          </a:p>
          <a:p>
            <a:pPr lvl="2"/>
            <a:r>
              <a:rPr lang="en-GB" sz="1600" i="1" dirty="0"/>
              <a:t>Is </a:t>
            </a:r>
            <a:r>
              <a:rPr lang="en-GB" sz="1600" b="1" i="1" dirty="0"/>
              <a:t>game-0 </a:t>
            </a:r>
            <a:r>
              <a:rPr lang="en-GB" sz="1600" i="1" dirty="0"/>
              <a:t>selling more copies than </a:t>
            </a:r>
            <a:r>
              <a:rPr lang="en-GB" sz="1600" b="1" i="1" dirty="0"/>
              <a:t>game-1 </a:t>
            </a:r>
            <a:r>
              <a:rPr lang="en-GB" sz="1600" i="1" dirty="0"/>
              <a:t>in the UK?</a:t>
            </a:r>
          </a:p>
          <a:p>
            <a:pPr lvl="2"/>
            <a:r>
              <a:rPr lang="en-GB" sz="1600" i="1" dirty="0"/>
              <a:t>Has allowing programmers to </a:t>
            </a:r>
            <a:r>
              <a:rPr lang="en-GB" sz="1600" b="1" i="1" dirty="0"/>
              <a:t>work from home </a:t>
            </a:r>
            <a:r>
              <a:rPr lang="en-GB" sz="1600" i="1" dirty="0"/>
              <a:t>decrease game development </a:t>
            </a:r>
            <a:r>
              <a:rPr lang="en-GB" sz="1600" b="1" i="1" dirty="0"/>
              <a:t>productivity</a:t>
            </a:r>
            <a:r>
              <a:rPr lang="en-GB" sz="1600" i="1" dirty="0"/>
              <a:t>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Which variables will you be using?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independent variable (IV)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variable that is believed to affect the dependent variable</a:t>
            </a:r>
          </a:p>
          <a:p>
            <a:pPr lvl="1">
              <a:defRPr/>
            </a:pPr>
            <a:r>
              <a:rPr lang="en-GB" dirty="0"/>
              <a:t>What you control/manipulate </a:t>
            </a:r>
          </a:p>
          <a:p>
            <a:pPr>
              <a:defRPr/>
            </a:pPr>
            <a:r>
              <a:rPr lang="en-GB" dirty="0"/>
              <a:t>Which is the </a:t>
            </a:r>
            <a:r>
              <a:rPr lang="en-GB" b="1" dirty="0"/>
              <a:t>dependent variable (DV)</a:t>
            </a:r>
            <a:r>
              <a:rPr lang="en-GB" dirty="0"/>
              <a:t>?</a:t>
            </a:r>
          </a:p>
          <a:p>
            <a:pPr lvl="1">
              <a:defRPr/>
            </a:pPr>
            <a:r>
              <a:rPr lang="en-GB" dirty="0"/>
              <a:t>The observation that is believed to be affected by the IV</a:t>
            </a:r>
          </a:p>
          <a:p>
            <a:pPr lvl="1">
              <a:defRPr/>
            </a:pPr>
            <a:r>
              <a:rPr lang="en-GB" dirty="0"/>
              <a:t>What you measure  (aka outcome variable)</a:t>
            </a:r>
          </a:p>
          <a:p>
            <a:pPr>
              <a:defRPr/>
            </a:pPr>
            <a:r>
              <a:rPr lang="en-GB" dirty="0"/>
              <a:t>Identify the IV and DV in the following questions:</a:t>
            </a:r>
          </a:p>
          <a:p>
            <a:pPr lvl="1">
              <a:defRPr/>
            </a:pPr>
            <a:r>
              <a:rPr lang="en-GB" dirty="0"/>
              <a:t>Does gender affect product ratings?</a:t>
            </a:r>
          </a:p>
          <a:p>
            <a:pPr lvl="1">
              <a:defRPr/>
            </a:pPr>
            <a:r>
              <a:rPr lang="en-GB" dirty="0"/>
              <a:t>Does revision time affect test scores?</a:t>
            </a:r>
          </a:p>
          <a:p>
            <a:pPr lvl="1">
              <a:defRPr/>
            </a:pPr>
            <a:r>
              <a:rPr lang="en-GB" dirty="0"/>
              <a:t>Does the website background colour influence reading speed?</a:t>
            </a:r>
          </a:p>
          <a:p>
            <a:pPr lvl="1">
              <a:defRPr/>
            </a:pPr>
            <a:r>
              <a:rPr lang="en-GB" dirty="0"/>
              <a:t>Which type of interface results in higher user satisfaction?</a:t>
            </a:r>
          </a:p>
          <a:p>
            <a:pPr lvl="1">
              <a:defRPr/>
            </a:pPr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Select your data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What is the level of measurement for each variable?</a:t>
            </a:r>
          </a:p>
          <a:p>
            <a:pPr lvl="1">
              <a:defRPr/>
            </a:pPr>
            <a:r>
              <a:rPr lang="en-GB" dirty="0"/>
              <a:t>Categorical or continuous?</a:t>
            </a:r>
          </a:p>
          <a:p>
            <a:pPr lvl="1">
              <a:defRPr/>
            </a:pPr>
            <a:r>
              <a:rPr lang="en-GB" dirty="0"/>
              <a:t>Examples of categorical variables?</a:t>
            </a:r>
          </a:p>
          <a:p>
            <a:pPr lvl="1">
              <a:defRPr/>
            </a:pPr>
            <a:r>
              <a:rPr lang="en-GB" dirty="0"/>
              <a:t>Examples of continuous variables?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Describe your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Descriptive statistics should be used to define the characteristics of your data (last lecture)</a:t>
            </a:r>
          </a:p>
          <a:p>
            <a:r>
              <a:rPr lang="en-GB" dirty="0"/>
              <a:t>For categorical variables you need to know if numbers in each group/category are balanced </a:t>
            </a:r>
          </a:p>
          <a:p>
            <a:pPr lvl="1"/>
            <a:r>
              <a:rPr lang="en-GB" dirty="0"/>
              <a:t>(e.g. Reliable comparison of gender effect not possible if 25 males and only 3 females)</a:t>
            </a:r>
          </a:p>
          <a:p>
            <a:r>
              <a:rPr lang="en-GB" dirty="0"/>
              <a:t>For continuous variables you need to know if the distribution is normally distributed (e.g. Not skewed)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500" dirty="0"/>
              <a:t>Analysing relationships: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Correlation</a:t>
            </a:r>
            <a:r>
              <a:rPr lang="en-GB" sz="1500" dirty="0"/>
              <a:t> – are continuous variables, X and Y, related? 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Pearson’s rho for normally-distributed ratio data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Spearman’s rank correlation for non-normal or interval data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Chi-square</a:t>
            </a:r>
            <a:r>
              <a:rPr lang="en-GB" sz="1500" dirty="0"/>
              <a:t> – is there an association between two categorical variables.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2">
              <a:lnSpc>
                <a:spcPct val="80000"/>
              </a:lnSpc>
            </a:pPr>
            <a:r>
              <a:rPr lang="en-GB" sz="1500" dirty="0"/>
              <a:t>Useful for inferring differences between groups on discrete measures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Also used for ‘goodness of fit’ tests when comparing </a:t>
            </a:r>
            <a:r>
              <a:rPr lang="en-GB" sz="1500" dirty="0" err="1"/>
              <a:t>matricies</a:t>
            </a:r>
            <a:endParaRPr lang="en-GB" sz="1500" dirty="0"/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Regression</a:t>
            </a:r>
            <a:r>
              <a:rPr lang="en-GB" sz="1500" dirty="0"/>
              <a:t> – does the ‘level’ of X predict the ‘level’ of Y?</a:t>
            </a:r>
          </a:p>
          <a:p>
            <a:pPr lvl="1">
              <a:lnSpc>
                <a:spcPct val="80000"/>
              </a:lnSpc>
            </a:pPr>
            <a:endParaRPr lang="en-GB" sz="1500" b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OLS regression for continuous data with normally distributed residuals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Logistic regression used for discrete data, based on probability of belonging</a:t>
            </a:r>
          </a:p>
          <a:p>
            <a:pPr lvl="2">
              <a:lnSpc>
                <a:spcPct val="80000"/>
              </a:lnSpc>
            </a:pPr>
            <a:r>
              <a:rPr lang="en-GB" sz="1500" dirty="0"/>
              <a:t>Flexible, can re-code some nominal/ordinal data as binary values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Relationships vs.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500" dirty="0"/>
              <a:t>Analysing differences:</a:t>
            </a:r>
          </a:p>
          <a:p>
            <a:pPr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T-tests </a:t>
            </a:r>
            <a:r>
              <a:rPr lang="en-GB" sz="1500" dirty="0"/>
              <a:t>- differences between two groups (e.g. experienced, inexperienced) according to some </a:t>
            </a:r>
            <a:r>
              <a:rPr lang="en-GB" sz="1500" i="1" dirty="0"/>
              <a:t>continuous variable </a:t>
            </a:r>
            <a:r>
              <a:rPr lang="en-GB" sz="1500" dirty="0"/>
              <a:t>(e.g. score)</a:t>
            </a:r>
          </a:p>
          <a:p>
            <a:pPr lvl="1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Mann-Whitney U Test</a:t>
            </a:r>
            <a:r>
              <a:rPr lang="en-GB" sz="1500" dirty="0"/>
              <a:t> – based on ranks, lower power but more robust and can compare two groups with non-normal data.</a:t>
            </a:r>
            <a:endParaRPr lang="en-GB" sz="1500" b="1" dirty="0"/>
          </a:p>
          <a:p>
            <a:pPr marL="457200" lvl="1" indent="0">
              <a:lnSpc>
                <a:spcPct val="80000"/>
              </a:lnSpc>
              <a:buNone/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Variance</a:t>
            </a:r>
            <a:r>
              <a:rPr lang="en-GB" sz="1500" dirty="0"/>
              <a:t> (ANOVA) measure differences when there </a:t>
            </a:r>
            <a:r>
              <a:rPr lang="en-GB" sz="1500" i="1" dirty="0"/>
              <a:t>are more than two groups.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 err="1"/>
              <a:t>Kruskal</a:t>
            </a:r>
            <a:r>
              <a:rPr lang="en-GB" sz="1500" b="1" dirty="0"/>
              <a:t>-Wallis H Test </a:t>
            </a:r>
            <a:r>
              <a:rPr lang="en-GB" sz="1500" dirty="0"/>
              <a:t>– like Mann-Whitney U, but for multiple groups.</a:t>
            </a:r>
            <a:endParaRPr lang="en-GB" sz="1500" i="1" dirty="0"/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Analysis of Co-variance</a:t>
            </a:r>
            <a:r>
              <a:rPr lang="en-GB" sz="1500" dirty="0"/>
              <a:t> (ANCOVA) measure differences when there </a:t>
            </a:r>
            <a:r>
              <a:rPr lang="en-GB" sz="1500" i="1" dirty="0"/>
              <a:t>are more than two groups and/or continuous predictors.</a:t>
            </a:r>
          </a:p>
          <a:p>
            <a:pPr lvl="1">
              <a:lnSpc>
                <a:spcPct val="80000"/>
              </a:lnSpc>
            </a:pPr>
            <a:endParaRPr lang="en-GB" sz="1500" i="1" dirty="0"/>
          </a:p>
          <a:p>
            <a:pPr lvl="2">
              <a:lnSpc>
                <a:spcPct val="80000"/>
              </a:lnSpc>
            </a:pPr>
            <a:r>
              <a:rPr lang="en-GB" sz="1500" dirty="0"/>
              <a:t>Essentially, combines ANOVA with regression.</a:t>
            </a:r>
          </a:p>
          <a:p>
            <a:pPr lvl="2">
              <a:lnSpc>
                <a:spcPct val="80000"/>
              </a:lnSpc>
            </a:pPr>
            <a:endParaRPr lang="en-GB" sz="1500" dirty="0"/>
          </a:p>
          <a:p>
            <a:pPr lvl="1">
              <a:lnSpc>
                <a:spcPct val="80000"/>
              </a:lnSpc>
            </a:pPr>
            <a:r>
              <a:rPr lang="en-GB" sz="1500" b="1" dirty="0"/>
              <a:t>MANOVA/MANCOVA – multivariate versions</a:t>
            </a:r>
            <a:r>
              <a:rPr lang="en-GB" sz="1500" dirty="0"/>
              <a:t> for more than one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3343608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Prepare for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GB" sz="2400" b="1" dirty="0">
                <a:latin typeface="Consolas" pitchFamily="49" charset="0"/>
              </a:rPr>
              <a:t>Download and examine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 algn="ctr">
              <a:buNone/>
            </a:pPr>
            <a:r>
              <a:rPr lang="en-GB" sz="3200" b="1" dirty="0">
                <a:latin typeface="Consolas" pitchFamily="49" charset="0"/>
                <a:hlinkClick r:id="rId2"/>
              </a:rPr>
              <a:t>https://www.dropbox.com/s/6x44olpr3kwdkkh/obfuscated_data.csv?dl=1</a:t>
            </a:r>
            <a:endParaRPr lang="en-GB" sz="3200" b="1" dirty="0">
              <a:latin typeface="Consolas" pitchFamily="49" charset="0"/>
            </a:endParaRPr>
          </a:p>
          <a:p>
            <a:pPr>
              <a:buNone/>
            </a:pPr>
            <a:endParaRPr lang="en-GB" sz="3200" b="1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import data from a pre-prepared CSV file, use the following command. Note: Requires the </a:t>
            </a:r>
            <a:r>
              <a:rPr lang="en-GB" sz="1800" b="1" dirty="0" err="1">
                <a:latin typeface="Consolas" pitchFamily="49" charset="0"/>
              </a:rPr>
              <a:t>Rcpp</a:t>
            </a:r>
            <a:r>
              <a:rPr lang="en-GB" sz="1800" b="1" dirty="0">
                <a:latin typeface="Consolas" pitchFamily="49" charset="0"/>
              </a:rPr>
              <a:t> module. Run </a:t>
            </a:r>
            <a:r>
              <a:rPr lang="en-GB" sz="1800" b="1" dirty="0" err="1">
                <a:latin typeface="Consolas" pitchFamily="49" charset="0"/>
              </a:rPr>
              <a:t>Rstudio</a:t>
            </a:r>
            <a:r>
              <a:rPr lang="en-GB" sz="1800" b="1" dirty="0">
                <a:latin typeface="Consolas" pitchFamily="49" charset="0"/>
              </a:rPr>
              <a:t> in admin mode to install if not available.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readr</a:t>
            </a:r>
            <a:r>
              <a:rPr lang="en-GB" sz="1800" dirty="0">
                <a:latin typeface="Consolas" pitchFamily="49" charset="0"/>
              </a:rPr>
              <a:t>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 &lt;- </a:t>
            </a:r>
            <a:r>
              <a:rPr lang="en-GB" sz="1800" dirty="0" err="1">
                <a:latin typeface="Consolas" pitchFamily="49" charset="0"/>
              </a:rPr>
              <a:t>read_csv</a:t>
            </a:r>
            <a:r>
              <a:rPr lang="en-GB" sz="1800" dirty="0">
                <a:latin typeface="Consolas" pitchFamily="49" charset="0"/>
              </a:rPr>
              <a:t>("E:/Stats/obfuscated_data.csv")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data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view(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the descriptive statistics for all of the variables in the data use: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dat</a:t>
            </a:r>
            <a:r>
              <a:rPr lang="en-GB" sz="1800" dirty="0">
                <a:latin typeface="Consolas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2400" dirty="0"/>
              <a:t>When we make claims as researchers, we are often subject to error and so replication is important: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1560" y="2852936"/>
          <a:ext cx="7992889" cy="316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2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71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Decision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Accept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Type-1 Error</a:t>
                      </a:r>
                    </a:p>
                    <a:p>
                      <a:pPr algn="ctr"/>
                      <a:r>
                        <a:rPr lang="en-GB" b="1" dirty="0"/>
                        <a:t>(“False Positive”)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71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Reject Claim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Type-2 Error</a:t>
                      </a:r>
                      <a:br>
                        <a:rPr lang="en-GB" b="1" dirty="0"/>
                      </a:br>
                      <a:r>
                        <a:rPr lang="en-GB" b="1" dirty="0"/>
                        <a:t>(“False Negative”)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Good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8505" r="28505"/>
          <a:stretch>
            <a:fillRect/>
          </a:stretch>
        </p:blipFill>
        <p:spPr bwMode="auto">
          <a:xfrm>
            <a:off x="683568" y="1853324"/>
            <a:ext cx="7776864" cy="436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0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into R</a:t>
            </a:r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Illustrating Your Findings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in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access a specific variable, use the $ character. It works a bit like the dot operator: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describe(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Note, some functions such as describe require external libraries to be installed and loaded: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install.packages</a:t>
            </a:r>
            <a:r>
              <a:rPr lang="en-GB" sz="1800" dirty="0">
                <a:latin typeface="Consolas" pitchFamily="49" charset="0"/>
              </a:rPr>
              <a:t>(“psych”)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library(psych)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Extent to which two continuous variables co-vary (change together)</a:t>
            </a:r>
          </a:p>
          <a:p>
            <a:pPr lvl="1"/>
            <a:r>
              <a:rPr lang="en-GB" sz="1600" dirty="0"/>
              <a:t>Ice-cream sales relate to temperature</a:t>
            </a:r>
          </a:p>
          <a:p>
            <a:pPr lvl="1"/>
            <a:r>
              <a:rPr lang="en-GB" sz="1600" dirty="0"/>
              <a:t>Waiting time relates to customer satisfaction</a:t>
            </a:r>
          </a:p>
          <a:p>
            <a:r>
              <a:rPr lang="en-GB" sz="1600" dirty="0"/>
              <a:t>Correlations have</a:t>
            </a:r>
          </a:p>
          <a:p>
            <a:pPr lvl="1"/>
            <a:r>
              <a:rPr lang="en-GB" sz="1600" dirty="0"/>
              <a:t>Direction</a:t>
            </a:r>
          </a:p>
          <a:p>
            <a:pPr lvl="2"/>
            <a:r>
              <a:rPr lang="en-GB" sz="1200" b="1" dirty="0"/>
              <a:t>Positive </a:t>
            </a:r>
            <a:r>
              <a:rPr lang="en-GB" sz="1200" dirty="0"/>
              <a:t>(as the one increases the other variable increases as well)</a:t>
            </a:r>
          </a:p>
          <a:p>
            <a:pPr lvl="2"/>
            <a:r>
              <a:rPr lang="en-GB" sz="1200" b="1" dirty="0"/>
              <a:t>Negative </a:t>
            </a:r>
            <a:r>
              <a:rPr lang="en-GB" sz="1200" dirty="0"/>
              <a:t>(as the one increases the other one decreases)</a:t>
            </a:r>
          </a:p>
          <a:p>
            <a:pPr lvl="1"/>
            <a:r>
              <a:rPr lang="en-GB" sz="1600" dirty="0"/>
              <a:t>Magnitude – how closely related?</a:t>
            </a:r>
          </a:p>
        </p:txBody>
      </p:sp>
      <p:pic>
        <p:nvPicPr>
          <p:cNvPr id="2050" name="Picture 2" descr="D:\Users\Takis\Desktop\clip_image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221088"/>
            <a:ext cx="4681193" cy="177105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Pearson’s correlation</a:t>
            </a:r>
            <a:endParaRPr lang="en-GB" sz="36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Provides a numerical measure of the magnitude/direction of the correlation known as </a:t>
            </a:r>
            <a:r>
              <a:rPr lang="en-GB" sz="2400" b="1" dirty="0"/>
              <a:t>r</a:t>
            </a:r>
          </a:p>
          <a:p>
            <a:pPr lvl="1"/>
            <a:r>
              <a:rPr lang="en-GB" sz="2200" dirty="0"/>
              <a:t>any value between </a:t>
            </a:r>
            <a:r>
              <a:rPr lang="en-GB" sz="2200" b="1" dirty="0"/>
              <a:t>-1 to +1</a:t>
            </a:r>
          </a:p>
          <a:p>
            <a:pPr lvl="1"/>
            <a:r>
              <a:rPr lang="en-GB" sz="2200" dirty="0"/>
              <a:t>-1 (negative), 1 (positive), Close to 0 (no/low)</a:t>
            </a:r>
          </a:p>
          <a:p>
            <a:r>
              <a:rPr lang="en-GB" sz="2400" dirty="0"/>
              <a:t>Pearson r, is a parametric test so assumes both variables</a:t>
            </a:r>
          </a:p>
          <a:p>
            <a:pPr lvl="1"/>
            <a:r>
              <a:rPr lang="en-GB" sz="2200" dirty="0"/>
              <a:t>Are continuous</a:t>
            </a:r>
          </a:p>
          <a:p>
            <a:pPr lvl="1"/>
            <a:r>
              <a:rPr lang="en-GB" sz="2200" dirty="0"/>
              <a:t>Have an approximately normal distribution</a:t>
            </a:r>
          </a:p>
          <a:p>
            <a:pPr lvl="2"/>
            <a:endParaRPr lang="en-GB" sz="19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  <a:p>
            <a:pPr>
              <a:buFont typeface="Wingdings 2" pitchFamily="18" charset="2"/>
              <a:buNone/>
            </a:pPr>
            <a:endParaRPr lang="en-GB" sz="2400" dirty="0"/>
          </a:p>
          <a:p>
            <a:endParaRPr lang="en-GB" sz="2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052736"/>
            <a:ext cx="8229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False Discovery &amp; Replicability</a:t>
            </a:r>
          </a:p>
        </p:txBody>
      </p:sp>
      <p:pic>
        <p:nvPicPr>
          <p:cNvPr id="44034" name="Picture 2" descr="Significa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1" b="25166"/>
          <a:stretch/>
        </p:blipFill>
        <p:spPr bwMode="auto">
          <a:xfrm>
            <a:off x="1619672" y="1844824"/>
            <a:ext cx="5863580" cy="43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</a:t>
            </a:r>
            <a:r>
              <a:rPr lang="en-GB" sz="1800" dirty="0">
                <a:latin typeface="Consolas" pitchFamily="49" charset="0"/>
              </a:rPr>
              <a:t>(x, y) 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(x, y, method)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cor.test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, method=“</a:t>
            </a:r>
            <a:r>
              <a:rPr lang="en-GB" sz="1800" dirty="0" err="1">
                <a:latin typeface="Consolas" pitchFamily="49" charset="0"/>
              </a:rPr>
              <a:t>pearson</a:t>
            </a:r>
            <a:r>
              <a:rPr lang="en-GB" sz="1800" dirty="0">
                <a:latin typeface="Consolas" pitchFamily="49" charset="0"/>
              </a:rPr>
              <a:t>”)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“2.2e-16” mean?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/>
              <a:t>Enable us to assign a confidence value to an observed relationship or difference between groups or treatment conditions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This is what statisticians call </a:t>
            </a:r>
            <a:r>
              <a:rPr lang="en-GB" sz="2000" b="1" dirty="0"/>
              <a:t>significance </a:t>
            </a:r>
            <a:r>
              <a:rPr lang="en-GB" sz="2000" dirty="0"/>
              <a:t>level (or sometimes </a:t>
            </a:r>
            <a:r>
              <a:rPr lang="en-GB" sz="2000" b="1" dirty="0"/>
              <a:t>alpha </a:t>
            </a:r>
            <a:r>
              <a:rPr lang="el-GR" sz="2000" b="1" dirty="0"/>
              <a:t>α</a:t>
            </a:r>
            <a:r>
              <a:rPr lang="en-GB" sz="2000" dirty="0"/>
              <a:t>)</a:t>
            </a:r>
            <a:br>
              <a:rPr lang="en-GB" sz="2000" dirty="0"/>
            </a:b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Significance is the probability (</a:t>
            </a:r>
            <a:r>
              <a:rPr lang="en-GB" sz="2000" b="1" dirty="0"/>
              <a:t>p</a:t>
            </a:r>
            <a:r>
              <a:rPr lang="en-GB" sz="2000" dirty="0"/>
              <a:t>) that observations as extreme or more extreme were made under the assumption that the </a:t>
            </a:r>
            <a:r>
              <a:rPr lang="en-GB" sz="2000" b="1" dirty="0"/>
              <a:t>null hypothesis</a:t>
            </a:r>
            <a:r>
              <a:rPr lang="en-GB" sz="2000" dirty="0"/>
              <a:t> is true</a:t>
            </a:r>
          </a:p>
          <a:p>
            <a:pPr>
              <a:lnSpc>
                <a:spcPct val="80000"/>
              </a:lnSpc>
            </a:pPr>
            <a:endParaRPr lang="en-GB" sz="2000" dirty="0"/>
          </a:p>
          <a:p>
            <a:pPr>
              <a:lnSpc>
                <a:spcPct val="80000"/>
              </a:lnSpc>
            </a:pPr>
            <a:r>
              <a:rPr lang="en-GB" sz="2000" dirty="0"/>
              <a:t>A lower significance value </a:t>
            </a:r>
            <a:r>
              <a:rPr lang="en-GB" sz="2000" dirty="0">
                <a:sym typeface="Wingdings" pitchFamily="2" charset="2"/>
              </a:rPr>
              <a:t>implies a lower probability that the result is within expected variance assuming the null hypothesis is true</a:t>
            </a:r>
            <a:endParaRPr lang="en-GB" sz="16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8236638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Significance depends on various factors: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difference / degree of relationship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Degree of variability or dispersion within the sample(s)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Size of the sample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Conventionally </a:t>
            </a:r>
            <a:r>
              <a:rPr lang="en-GB" sz="2000" b="1" dirty="0">
                <a:sym typeface="Wingdings" pitchFamily="2" charset="2"/>
              </a:rPr>
              <a:t>p = 0.05 </a:t>
            </a:r>
            <a:r>
              <a:rPr lang="en-GB" sz="2000" dirty="0">
                <a:sym typeface="Wingdings" pitchFamily="2" charset="2"/>
              </a:rPr>
              <a:t>is used as the threshold of significance</a:t>
            </a:r>
            <a:br>
              <a:rPr lang="en-GB" sz="2000" dirty="0">
                <a:sym typeface="Wingdings" pitchFamily="2" charset="2"/>
              </a:rPr>
            </a:br>
            <a:endParaRPr lang="en-GB" sz="2000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Means 1 in 20 chance that observed difference/relationship is not real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Lower values  better (e.g. p = 0.01, p = 0.001)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sym typeface="Wingdings" pitchFamily="2" charset="2"/>
              </a:rPr>
              <a:t>Threshold should be lowered if you are computing many tests on the same data because chance of false positive increases</a:t>
            </a:r>
          </a:p>
          <a:p>
            <a:pPr>
              <a:lnSpc>
                <a:spcPct val="8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296059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A64B-7944-4C3E-9FCB-CB073D41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000" dirty="0"/>
                  <a:t>Finds a linear model for the relationship between one or more independent variables and a dependent variable</a:t>
                </a:r>
              </a:p>
              <a:p>
                <a:r>
                  <a:rPr lang="en-GB" sz="2000" dirty="0"/>
                  <a:t>Between an IV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 and a DV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, line of best fit has form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Linear regression finds the coefficients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Can be used to quantify the relationships of variables, and also for prediction (if correlation is strong)</a:t>
                </a:r>
              </a:p>
              <a:p>
                <a:r>
                  <a:rPr lang="en-GB" sz="2000" dirty="0"/>
                  <a:t>Multiple variable linear regression: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A0D3A-FDED-415A-B60B-66C09BD3F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4824"/>
                <a:ext cx="4762872" cy="4392488"/>
              </a:xfrm>
              <a:blipFill>
                <a:blip r:embed="rId2"/>
                <a:stretch>
                  <a:fillRect l="-896" t="-1389" r="-2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C6D5763-1F3C-4CFD-AD8B-5BD74516BF08}"/>
              </a:ext>
            </a:extLst>
          </p:cNvPr>
          <p:cNvGrpSpPr/>
          <p:nvPr/>
        </p:nvGrpSpPr>
        <p:grpSpPr>
          <a:xfrm>
            <a:off x="5148064" y="2348880"/>
            <a:ext cx="3501577" cy="2802917"/>
            <a:chOff x="971600" y="3501008"/>
            <a:chExt cx="3357562" cy="268763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96EA15-760A-407A-A9D1-B933C2297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3501008"/>
              <a:ext cx="3357562" cy="268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D904D4-095E-467D-8A0B-279D49459F6A}"/>
                </a:ext>
              </a:extLst>
            </p:cNvPr>
            <p:cNvCxnSpPr/>
            <p:nvPr/>
          </p:nvCxnSpPr>
          <p:spPr>
            <a:xfrm rot="10800000">
              <a:off x="1475656" y="3861048"/>
              <a:ext cx="2500312" cy="17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72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one independent variable (APTITUDE) against one dependent variable (PROCAST):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rm &lt;- lm(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2278050-3B49-49EC-8417-4B8B1A50D6F6}"/>
              </a:ext>
            </a:extLst>
          </p:cNvPr>
          <p:cNvSpPr/>
          <p:nvPr/>
        </p:nvSpPr>
        <p:spPr>
          <a:xfrm>
            <a:off x="539552" y="3573016"/>
            <a:ext cx="2160240" cy="648072"/>
          </a:xfrm>
          <a:prstGeom prst="wedgeRectCallout">
            <a:avLst>
              <a:gd name="adj1" fmla="val -12954"/>
              <a:gd name="adj2" fmla="val -1408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itchFamily="49" charset="0"/>
              </a:rPr>
              <a:t>&lt;-</a:t>
            </a:r>
            <a:r>
              <a:rPr lang="en-GB" dirty="0"/>
              <a:t> is the assignment operator in 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AACC125-85FE-4E86-83E4-99A9A0A78CB2}"/>
              </a:ext>
            </a:extLst>
          </p:cNvPr>
          <p:cNvSpPr/>
          <p:nvPr/>
        </p:nvSpPr>
        <p:spPr>
          <a:xfrm rot="5400000">
            <a:off x="3491880" y="1412776"/>
            <a:ext cx="144016" cy="3312368"/>
          </a:xfrm>
          <a:prstGeom prst="rightBrace">
            <a:avLst>
              <a:gd name="adj1" fmla="val 83462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3D95BF9-B6B2-4393-9272-444DDFF2C506}"/>
              </a:ext>
            </a:extLst>
          </p:cNvPr>
          <p:cNvSpPr/>
          <p:nvPr/>
        </p:nvSpPr>
        <p:spPr>
          <a:xfrm>
            <a:off x="3779912" y="3717032"/>
            <a:ext cx="1944216" cy="504056"/>
          </a:xfrm>
          <a:prstGeom prst="wedgeRectCallout">
            <a:avLst>
              <a:gd name="adj1" fmla="val -60358"/>
              <a:gd name="adj2" fmla="val -14820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 formula object</a:t>
            </a:r>
          </a:p>
        </p:txBody>
      </p:sp>
    </p:spTree>
    <p:extLst>
      <p:ext uri="{BB962C8B-B14F-4D97-AF65-F5344CB8AC3E}">
        <p14:creationId xmlns:p14="http://schemas.microsoft.com/office/powerpoint/2010/main" val="2513566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F95-17A4-0445-8C48-3CD10EE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1133B9A-B4DA-5044-A6A6-F596C67A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plot PROCAST (y-axis) against APTITUDE (x-axis):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plot(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plot a line of best fit (regression line):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abline</a:t>
            </a:r>
            <a:r>
              <a:rPr lang="en-GB" sz="1800" dirty="0">
                <a:latin typeface="Consolas" pitchFamily="49" charset="0"/>
              </a:rPr>
              <a:t>(rm)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Equivalent to: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abline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lm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dat$PROCAST</a:t>
            </a:r>
            <a:r>
              <a:rPr lang="en-GB" sz="1800" dirty="0">
                <a:latin typeface="Consolas" pitchFamily="49" charset="0"/>
              </a:rPr>
              <a:t>))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More on this next week!</a:t>
            </a:r>
          </a:p>
        </p:txBody>
      </p:sp>
    </p:spTree>
    <p:extLst>
      <p:ext uri="{BB962C8B-B14F-4D97-AF65-F5344CB8AC3E}">
        <p14:creationId xmlns:p14="http://schemas.microsoft.com/office/powerpoint/2010/main" val="4035482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regress two independent variables against one dependent variable: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 &lt;- lm(</a:t>
            </a:r>
            <a:r>
              <a:rPr lang="en-GB" sz="1800" dirty="0" err="1">
                <a:latin typeface="Consolas" pitchFamily="49" charset="0"/>
              </a:rPr>
              <a:t>dat$ANXIETY</a:t>
            </a:r>
            <a:r>
              <a:rPr lang="en-GB" sz="1800" dirty="0">
                <a:latin typeface="Consolas" pitchFamily="49" charset="0"/>
              </a:rPr>
              <a:t> ~ </a:t>
            </a:r>
            <a:r>
              <a:rPr lang="en-GB" sz="1800" dirty="0" err="1">
                <a:latin typeface="Consolas" pitchFamily="49" charset="0"/>
              </a:rPr>
              <a:t>dat$NEUROTICISM</a:t>
            </a:r>
            <a:r>
              <a:rPr lang="en-GB" sz="1800" dirty="0">
                <a:latin typeface="Consolas" pitchFamily="49" charset="0"/>
              </a:rPr>
              <a:t> + </a:t>
            </a:r>
            <a:r>
              <a:rPr lang="en-GB" sz="1800" dirty="0" err="1">
                <a:latin typeface="Consolas" pitchFamily="49" charset="0"/>
              </a:rPr>
              <a:t>dat$APTITUDE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view the analysis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summary(</a:t>
            </a:r>
            <a:r>
              <a:rPr lang="en-GB" sz="1800" dirty="0" err="1">
                <a:latin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does these results suggest?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investigate relative importance of predictors, use: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library(</a:t>
            </a:r>
            <a:r>
              <a:rPr lang="en-GB" sz="1800" dirty="0" err="1">
                <a:latin typeface="Consolas" pitchFamily="49" charset="0"/>
              </a:rPr>
              <a:t>relaimpo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calc.relimp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rm,type</a:t>
            </a:r>
            <a:r>
              <a:rPr lang="en-GB" sz="1800" dirty="0">
                <a:latin typeface="Consolas" pitchFamily="49" charset="0"/>
              </a:rPr>
              <a:t>=c("</a:t>
            </a:r>
            <a:r>
              <a:rPr lang="en-GB" sz="1800" dirty="0" err="1">
                <a:latin typeface="Consolas" pitchFamily="49" charset="0"/>
              </a:rPr>
              <a:t>pratt</a:t>
            </a:r>
            <a:r>
              <a:rPr lang="en-GB" sz="1800" dirty="0">
                <a:latin typeface="Consolas" pitchFamily="49" charset="0"/>
              </a:rPr>
              <a:t>"), </a:t>
            </a:r>
            <a:r>
              <a:rPr lang="en-GB" sz="1800" dirty="0" err="1">
                <a:latin typeface="Consolas" pitchFamily="49" charset="0"/>
              </a:rPr>
              <a:t>rela</a:t>
            </a:r>
            <a:r>
              <a:rPr lang="en-GB" sz="1800" dirty="0">
                <a:latin typeface="Consolas" pitchFamily="49" charset="0"/>
              </a:rPr>
              <a:t>=TRUE)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happens if you wrap this with the plot() function?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D38E6C0-10D5-434C-9C98-61350326E184}"/>
              </a:ext>
            </a:extLst>
          </p:cNvPr>
          <p:cNvSpPr/>
          <p:nvPr/>
        </p:nvSpPr>
        <p:spPr>
          <a:xfrm rot="5400000">
            <a:off x="3923928" y="404664"/>
            <a:ext cx="144016" cy="4608512"/>
          </a:xfrm>
          <a:prstGeom prst="rightBrace">
            <a:avLst>
              <a:gd name="adj1" fmla="val 83462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F2F1FA-806F-C545-934C-201305132C67}"/>
              </a:ext>
            </a:extLst>
          </p:cNvPr>
          <p:cNvSpPr/>
          <p:nvPr/>
        </p:nvSpPr>
        <p:spPr>
          <a:xfrm>
            <a:off x="3995936" y="3356992"/>
            <a:ext cx="4690864" cy="576064"/>
          </a:xfrm>
          <a:prstGeom prst="wedgeRectCallout">
            <a:avLst>
              <a:gd name="adj1" fmla="val -49807"/>
              <a:gd name="adj2" fmla="val -1454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 formula object</a:t>
            </a:r>
          </a:p>
          <a:p>
            <a:pPr algn="ctr"/>
            <a:r>
              <a:rPr lang="en-GB" dirty="0"/>
              <a:t>+ denotes multiple IVs, </a:t>
            </a:r>
            <a:r>
              <a:rPr lang="en-GB" b="1" dirty="0"/>
              <a:t>not</a:t>
            </a:r>
            <a:r>
              <a:rPr lang="en-GB" dirty="0"/>
              <a:t> numerical addition!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Regression</a:t>
            </a:r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Discovery &amp; 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49263" lvl="1" indent="-449263">
              <a:buNone/>
            </a:pPr>
            <a:r>
              <a:rPr lang="en-GB" sz="2800" b="1" dirty="0"/>
              <a:t>	</a:t>
            </a:r>
            <a:r>
              <a:rPr lang="en-GB" sz="2800" dirty="0"/>
              <a:t>An alternative to replication is to use a larger dataset and to assess multiple hypotheses with reasonable adjustment. For example:</a:t>
            </a:r>
          </a:p>
          <a:p>
            <a:pPr marL="449263" lvl="1" indent="-449263">
              <a:buNone/>
            </a:pPr>
            <a:endParaRPr lang="en-GB" sz="2800" dirty="0"/>
          </a:p>
          <a:p>
            <a:pPr marL="457200" lvl="1"/>
            <a:r>
              <a:rPr lang="en-GB" sz="2800" b="1" dirty="0" err="1"/>
              <a:t>Benjamini</a:t>
            </a:r>
            <a:r>
              <a:rPr lang="en-GB" sz="2800" b="1" dirty="0"/>
              <a:t> Hochberg</a:t>
            </a:r>
            <a:br>
              <a:rPr lang="en-GB" sz="2800" b="1" dirty="0"/>
            </a:br>
            <a:r>
              <a:rPr lang="en-GB" sz="2800" dirty="0"/>
              <a:t>Used in multiple hypothesis testing on the same dataset</a:t>
            </a:r>
          </a:p>
          <a:p>
            <a:pPr marL="457200" lvl="1"/>
            <a:endParaRPr lang="en-GB" sz="2800" b="1" dirty="0"/>
          </a:p>
          <a:p>
            <a:pPr marL="457200" lvl="1"/>
            <a:r>
              <a:rPr lang="en-GB" sz="2800" b="1" dirty="0" err="1"/>
              <a:t>Bonferroni</a:t>
            </a:r>
            <a:br>
              <a:rPr lang="en-GB" sz="2800" dirty="0"/>
            </a:br>
            <a:r>
              <a:rPr lang="en-GB" sz="2800" dirty="0"/>
              <a:t>Used for multiple group comparisons using the same dataset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28744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x~y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Note: Data must be in long-format. The tilde indicates the grouping variable.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Try:</a:t>
            </a:r>
            <a:endParaRPr lang="en-GB" sz="1800" dirty="0">
              <a:latin typeface="Consolas" pitchFamily="49" charset="0"/>
            </a:endParaRP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dirty="0">
                <a:latin typeface="Consolas" pitchFamily="49" charset="0"/>
              </a:rPr>
              <a:t>&gt; </a:t>
            </a:r>
            <a:r>
              <a:rPr lang="en-GB" sz="1800" dirty="0" err="1">
                <a:latin typeface="Consolas" pitchFamily="49" charset="0"/>
              </a:rPr>
              <a:t>t.test</a:t>
            </a:r>
            <a:r>
              <a:rPr lang="en-GB" sz="1800" dirty="0">
                <a:latin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</a:rPr>
              <a:t>dat$ANXIETY~dat$GENDER</a:t>
            </a:r>
            <a:r>
              <a:rPr lang="en-GB" sz="18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>
                <a:latin typeface="Consolas" pitchFamily="49" charset="0"/>
              </a:rPr>
              <a:t>What can we conclude from this data?</a:t>
            </a:r>
            <a:endParaRPr lang="en-GB" sz="180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6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</a:t>
            </a:r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21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Analyses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 whole host of analyses that can be conducted in </a:t>
            </a:r>
            <a:r>
              <a:rPr lang="en-GB" dirty="0" err="1"/>
              <a:t>Rstudio</a:t>
            </a:r>
            <a:r>
              <a:rPr lang="en-GB" dirty="0"/>
              <a:t>!</a:t>
            </a:r>
          </a:p>
          <a:p>
            <a:r>
              <a:rPr lang="en-GB" dirty="0"/>
              <a:t>Investigate for yourself those which will have relevance to your particular project.</a:t>
            </a:r>
          </a:p>
          <a:p>
            <a:r>
              <a:rPr lang="en-GB" dirty="0"/>
              <a:t>For resources, see:</a:t>
            </a:r>
          </a:p>
          <a:p>
            <a:pPr lvl="1"/>
            <a:r>
              <a:rPr lang="en-GB" dirty="0">
                <a:hlinkClick r:id="rId2"/>
              </a:rPr>
              <a:t>www.rdocumentation.org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www.statmethods.net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http://tutorials.iq.harvard.edu/R/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https://support.rstudio.com/hc/en-us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Common Statistical Tests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Use in your Dissertations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Researchers often want to know if there is a significant </a:t>
            </a:r>
            <a:r>
              <a:rPr lang="en-GB" sz="2400" b="1" dirty="0"/>
              <a:t>relationship</a:t>
            </a:r>
            <a:r>
              <a:rPr lang="en-GB" sz="2400" dirty="0"/>
              <a:t> between two variables</a:t>
            </a:r>
          </a:p>
          <a:p>
            <a:pPr marL="0" indent="0">
              <a:buNone/>
            </a:pPr>
            <a:endParaRPr lang="en-GB" sz="2400" dirty="0"/>
          </a:p>
          <a:p>
            <a:pPr lvl="2"/>
            <a:r>
              <a:rPr lang="en-GB" sz="1800" i="1" dirty="0"/>
              <a:t>How strong is the relationship between </a:t>
            </a:r>
            <a:r>
              <a:rPr lang="en-GB" sz="1800" b="1" i="1" dirty="0"/>
              <a:t>login queue waiting time </a:t>
            </a:r>
            <a:r>
              <a:rPr lang="en-GB" sz="1800" i="1" dirty="0"/>
              <a:t>and </a:t>
            </a:r>
            <a:r>
              <a:rPr lang="en-GB" sz="1800" b="1" i="1" dirty="0"/>
              <a:t>player satisfaction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an increase in </a:t>
            </a:r>
            <a:r>
              <a:rPr lang="en-GB" sz="1800" b="1" i="1" dirty="0"/>
              <a:t>in-game prompts </a:t>
            </a:r>
            <a:r>
              <a:rPr lang="en-GB" sz="1800" i="1" dirty="0"/>
              <a:t>correspond to an increased number of </a:t>
            </a:r>
            <a:r>
              <a:rPr lang="en-GB" sz="1800" b="1" i="1" dirty="0"/>
              <a:t>in-game micro transactions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Is there a relationship between employees’ </a:t>
            </a:r>
            <a:r>
              <a:rPr lang="en-GB" sz="1800" b="1" i="1" dirty="0"/>
              <a:t>levels of stress </a:t>
            </a:r>
            <a:r>
              <a:rPr lang="en-GB" sz="1800" i="1" dirty="0"/>
              <a:t>and </a:t>
            </a:r>
            <a:r>
              <a:rPr lang="en-GB" sz="1800" b="1" i="1" dirty="0"/>
              <a:t>talent retention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age </a:t>
            </a:r>
            <a:r>
              <a:rPr lang="en-GB" sz="1800" i="1" dirty="0"/>
              <a:t>predict </a:t>
            </a:r>
            <a:r>
              <a:rPr lang="en-GB" sz="1800" b="1" i="1" dirty="0"/>
              <a:t>play-style</a:t>
            </a:r>
            <a:r>
              <a:rPr lang="en-GB" sz="1800" i="1" dirty="0"/>
              <a:t>?</a:t>
            </a:r>
          </a:p>
          <a:p>
            <a:pPr marL="914400" lvl="2" indent="0">
              <a:buNone/>
            </a:pPr>
            <a:endParaRPr lang="en-GB" sz="1800" i="1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Or if there is a </a:t>
            </a:r>
            <a:r>
              <a:rPr lang="en-GB" sz="2400" b="1" dirty="0"/>
              <a:t>difference </a:t>
            </a:r>
            <a:r>
              <a:rPr lang="en-GB" sz="2400" dirty="0"/>
              <a:t>between one or more scores/conditions/groups</a:t>
            </a:r>
          </a:p>
          <a:p>
            <a:pPr marL="0" indent="0">
              <a:buNone/>
            </a:pPr>
            <a:endParaRPr lang="en-GB" sz="2400" b="1" dirty="0"/>
          </a:p>
          <a:p>
            <a:pPr lvl="2"/>
            <a:r>
              <a:rPr lang="en-GB" sz="1800" i="1" dirty="0"/>
              <a:t>Is </a:t>
            </a:r>
            <a:r>
              <a:rPr lang="en-GB" sz="1800" b="1" i="1" dirty="0"/>
              <a:t>game-0 </a:t>
            </a:r>
            <a:r>
              <a:rPr lang="en-GB" sz="1800" i="1" dirty="0"/>
              <a:t>selling more copies than </a:t>
            </a:r>
            <a:r>
              <a:rPr lang="en-GB" sz="1800" b="1" i="1" dirty="0"/>
              <a:t>game-1 </a:t>
            </a:r>
            <a:r>
              <a:rPr lang="en-GB" sz="1800" i="1" dirty="0"/>
              <a:t>in the UK?</a:t>
            </a:r>
          </a:p>
          <a:p>
            <a:pPr lvl="2"/>
            <a:r>
              <a:rPr lang="en-GB" sz="1800" i="1" dirty="0"/>
              <a:t>Does </a:t>
            </a:r>
            <a:r>
              <a:rPr lang="en-GB" sz="1800" b="1" i="1" dirty="0"/>
              <a:t>working in pairs </a:t>
            </a:r>
            <a:r>
              <a:rPr lang="en-GB" sz="1800" i="1" dirty="0"/>
              <a:t>improve programming performance?</a:t>
            </a:r>
          </a:p>
          <a:p>
            <a:pPr lvl="2"/>
            <a:r>
              <a:rPr lang="en-GB" sz="1800" i="1" dirty="0"/>
              <a:t>Has allowing programmers to </a:t>
            </a:r>
            <a:r>
              <a:rPr lang="en-GB" sz="1800" b="1" i="1" dirty="0"/>
              <a:t>work from home </a:t>
            </a:r>
            <a:r>
              <a:rPr lang="en-GB" sz="1800" i="1" dirty="0"/>
              <a:t>decrease game development </a:t>
            </a:r>
            <a:r>
              <a:rPr lang="en-GB" sz="1800" b="1" i="1" dirty="0"/>
              <a:t>productivity</a:t>
            </a:r>
            <a:r>
              <a:rPr lang="en-GB" sz="1800" i="1" dirty="0"/>
              <a:t>?</a:t>
            </a:r>
          </a:p>
          <a:p>
            <a:pPr lvl="2"/>
            <a:r>
              <a:rPr lang="en-GB" sz="1800" i="1" dirty="0"/>
              <a:t>Has the </a:t>
            </a:r>
            <a:r>
              <a:rPr lang="en-GB" sz="1800" b="1" i="1" dirty="0"/>
              <a:t>new character </a:t>
            </a:r>
            <a:r>
              <a:rPr lang="en-GB" sz="1800" i="1" dirty="0"/>
              <a:t>caused a significant disruption to </a:t>
            </a:r>
            <a:r>
              <a:rPr lang="en-GB" sz="1800" b="1" i="1" dirty="0"/>
              <a:t>game balance </a:t>
            </a:r>
            <a:r>
              <a:rPr lang="en-GB" sz="1800" i="1" dirty="0"/>
              <a:t>in terms of win/loss ratio?</a:t>
            </a:r>
          </a:p>
          <a:p>
            <a:pPr lvl="2"/>
            <a:r>
              <a:rPr lang="en-GB" sz="1800" i="1" dirty="0"/>
              <a:t>Is there a difference in the way </a:t>
            </a:r>
            <a:r>
              <a:rPr lang="en-GB" sz="1800" b="1" i="1" dirty="0"/>
              <a:t>male and female players</a:t>
            </a:r>
            <a:r>
              <a:rPr lang="en-GB" sz="1800" i="1" dirty="0"/>
              <a:t> interact with costume-orientated micro transactions in an MMORPG?</a:t>
            </a:r>
          </a:p>
          <a:p>
            <a:pPr lvl="2">
              <a:buNone/>
            </a:pPr>
            <a:endParaRPr lang="en-GB" i="1" dirty="0"/>
          </a:p>
          <a:p>
            <a:pPr lvl="2"/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Statistical tests: Why we need them?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Does </a:t>
            </a:r>
            <a:r>
              <a:rPr lang="en-GB" b="1" dirty="0"/>
              <a:t>marital status </a:t>
            </a:r>
            <a:r>
              <a:rPr lang="en-GB" dirty="0"/>
              <a:t>affect </a:t>
            </a:r>
            <a:r>
              <a:rPr lang="en-GB" b="1" dirty="0"/>
              <a:t>play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000" i="1" dirty="0"/>
              <a:t>‘In a scale from 1 to 8, how often do you play games?’</a:t>
            </a:r>
          </a:p>
          <a:p>
            <a:r>
              <a:rPr lang="en-GB" sz="2000" dirty="0"/>
              <a:t>Great! I found a difference!!</a:t>
            </a:r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How confident are you? Is it an accident (due to chance)?</a:t>
            </a:r>
          </a:p>
          <a:p>
            <a:r>
              <a:rPr lang="en-GB" sz="2000" dirty="0"/>
              <a:t>We need to have a statistical test to make the inference!</a:t>
            </a:r>
          </a:p>
          <a:p>
            <a:endParaRPr lang="en-GB" sz="2000" dirty="0"/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 cstate="print"/>
          <a:srcRect l="17419" t="44685" r="54231" b="37990"/>
          <a:stretch>
            <a:fillRect/>
          </a:stretch>
        </p:blipFill>
        <p:spPr bwMode="auto">
          <a:xfrm>
            <a:off x="899592" y="3717032"/>
            <a:ext cx="3777147" cy="14426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Choosing the right test</a:t>
            </a:r>
            <a:endParaRPr lang="en-US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If you browse any introductory statistics text book you’ll find a bewildering  array of different statistical tests</a:t>
            </a:r>
          </a:p>
          <a:p>
            <a:pPr>
              <a:defRPr/>
            </a:pPr>
            <a:r>
              <a:rPr lang="en-US" dirty="0"/>
              <a:t>Each has:</a:t>
            </a:r>
          </a:p>
          <a:p>
            <a:pPr lvl="1">
              <a:defRPr/>
            </a:pPr>
            <a:r>
              <a:rPr lang="en-US" dirty="0"/>
              <a:t>a specific purpose (i.e. exploring relationships, comparing groups)</a:t>
            </a:r>
          </a:p>
          <a:p>
            <a:pPr lvl="1">
              <a:defRPr/>
            </a:pPr>
            <a:r>
              <a:rPr lang="en-US" dirty="0"/>
              <a:t>Assumptions and data requirements (categorical, ordinal or continuous data, normal distribution)</a:t>
            </a:r>
          </a:p>
          <a:p>
            <a:pPr>
              <a:defRPr/>
            </a:pPr>
            <a:r>
              <a:rPr lang="en-US" dirty="0"/>
              <a:t>Most of the well known tests are very easy to run in R</a:t>
            </a:r>
          </a:p>
          <a:p>
            <a:pPr>
              <a:defRPr/>
            </a:pPr>
            <a:r>
              <a:rPr lang="en-US" dirty="0"/>
              <a:t>However, it is critically important to be able to</a:t>
            </a:r>
          </a:p>
          <a:p>
            <a:pPr lvl="1">
              <a:defRPr/>
            </a:pPr>
            <a:r>
              <a:rPr lang="en-US" dirty="0"/>
              <a:t>Select the most appropriate test given your research question</a:t>
            </a:r>
          </a:p>
          <a:p>
            <a:pPr lvl="1">
              <a:defRPr/>
            </a:pPr>
            <a:r>
              <a:rPr lang="en-US" dirty="0"/>
              <a:t>Understand conceptually what the test is computing</a:t>
            </a:r>
          </a:p>
          <a:p>
            <a:pPr lvl="1">
              <a:defRPr/>
            </a:pPr>
            <a:r>
              <a:rPr lang="en-US" dirty="0"/>
              <a:t>Effectively interpret the output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Intern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or End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UNH_PPT_TMPLT</Template>
  <TotalTime>0</TotalTime>
  <Words>1994</Words>
  <Application>Microsoft Macintosh PowerPoint</Application>
  <PresentationFormat>On-screen Show (4:3)</PresentationFormat>
  <Paragraphs>310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Verdana</vt:lpstr>
      <vt:lpstr>Wingdings</vt:lpstr>
      <vt:lpstr>Wingdings 2</vt:lpstr>
      <vt:lpstr>Internal Slide</vt:lpstr>
      <vt:lpstr>Cover</vt:lpstr>
      <vt:lpstr>Divider or End Slide</vt:lpstr>
      <vt:lpstr>Research PRACTICE</vt:lpstr>
      <vt:lpstr>False Discovery &amp; Replicability</vt:lpstr>
      <vt:lpstr>False Discovery &amp; Replicability</vt:lpstr>
      <vt:lpstr>False Discovery &amp; Replicability</vt:lpstr>
      <vt:lpstr>Common Statistical Tests</vt:lpstr>
      <vt:lpstr>Research Questions</vt:lpstr>
      <vt:lpstr>Research Questions</vt:lpstr>
      <vt:lpstr>Statistical tests: Why we need them?</vt:lpstr>
      <vt:lpstr>Choosing the right test</vt:lpstr>
      <vt:lpstr>Step 1: What is your question?</vt:lpstr>
      <vt:lpstr>Step 2: Select your data</vt:lpstr>
      <vt:lpstr>Step 2: Select your data</vt:lpstr>
      <vt:lpstr>Step 3: Describe your data</vt:lpstr>
      <vt:lpstr>Relationships vs. Difference</vt:lpstr>
      <vt:lpstr>Relationships vs. Difference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Data Analysis in R</vt:lpstr>
      <vt:lpstr>Data Analysis in R</vt:lpstr>
      <vt:lpstr>Correlation</vt:lpstr>
      <vt:lpstr>Pearson’s correlation</vt:lpstr>
      <vt:lpstr>Correlation</vt:lpstr>
      <vt:lpstr>Correlation</vt:lpstr>
      <vt:lpstr>Statistical Tests</vt:lpstr>
      <vt:lpstr>Statistical tests</vt:lpstr>
      <vt:lpstr>Linear regression</vt:lpstr>
      <vt:lpstr>Linear Regression</vt:lpstr>
      <vt:lpstr>Scatter plots</vt:lpstr>
      <vt:lpstr>Multiple Regression</vt:lpstr>
      <vt:lpstr>Multiple Regression</vt:lpstr>
      <vt:lpstr>Multiple Regression</vt:lpstr>
      <vt:lpstr>T-Test</vt:lpstr>
      <vt:lpstr>T-Test</vt:lpstr>
      <vt:lpstr>Other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2014-06-24T18:41:00Z</dcterms:created>
  <dcterms:modified xsi:type="dcterms:W3CDTF">2019-11-22T11:17:19Z</dcterms:modified>
</cp:coreProperties>
</file>